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8" r:id="rId4"/>
    <p:sldId id="259" r:id="rId5"/>
    <p:sldId id="262" r:id="rId6"/>
    <p:sldId id="261" r:id="rId7"/>
    <p:sldId id="260" r:id="rId8"/>
    <p:sldId id="263" r:id="rId9"/>
    <p:sldId id="268"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990E"/>
    <a:srgbClr val="FA3A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1"/>
        </c:dLbls>
        <c:firstSliceAng val="0"/>
      </c:pieChart>
      <c:spPr>
        <a:noFill/>
        <a:ln>
          <a:noFill/>
        </a:ln>
        <a:effectLst/>
      </c:spPr>
    </c:plotArea>
    <c:legend>
      <c:legendPos val="t"/>
      <c:layout/>
      <c:overlay val="0"/>
      <c:spPr>
        <a:noFill/>
        <a:ln>
          <a:noFill/>
        </a:ln>
        <a:effectLst/>
      </c:spPr>
      <c:txPr>
        <a:bodyPr rot="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c460283d-929a-4e42-9546-738258a71e74}"/>
      </c:ext>
    </c:extLst>
  </c:chart>
  <c:spPr>
    <a:noFill/>
    <a:ln>
      <a:noFill/>
    </a:ln>
    <a:effectLst/>
  </c:spPr>
  <c:txPr>
    <a:bodyPr/>
    <a:lstStyle/>
    <a:p>
      <a:pPr>
        <a:defRPr lang="en-US"/>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08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solidFill>
          <a:schemeClr val="bg1"/>
        </a:solidFill>
      </a:ln>
      <a:effectLst/>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chart" Target="../charts/chart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32740"/>
            <a:ext cx="9144000" cy="795020"/>
          </a:xfrm>
        </p:spPr>
        <p:style>
          <a:lnRef idx="2">
            <a:schemeClr val="accent3"/>
          </a:lnRef>
          <a:fillRef idx="2">
            <a:schemeClr val="accent3"/>
          </a:fillRef>
          <a:effectRef idx="0">
            <a:srgbClr val="FFFFFF"/>
          </a:effectRef>
          <a:fontRef idx="minor">
            <a:schemeClr val="dk1"/>
          </a:fontRef>
        </p:style>
        <p:txBody>
          <a:bodyPr>
            <a:normAutofit fontScale="90000"/>
          </a:bodyPr>
          <a:lstStyle/>
          <a:p>
            <a:r>
              <a:rPr lang="en-US" sz="4890" b="1" dirty="0">
                <a:solidFill>
                  <a:srgbClr val="F2990E"/>
                </a:solidFill>
                <a:latin typeface="Cambria" panose="02040503050406030204" charset="0"/>
                <a:cs typeface="Cambria" panose="02040503050406030204" charset="0"/>
              </a:rPr>
              <a:t>Analysis of Furniture Sales data</a:t>
            </a:r>
            <a:endParaRPr lang="en-US" sz="4890" b="1" dirty="0">
              <a:solidFill>
                <a:srgbClr val="F2990E"/>
              </a:solidFill>
              <a:latin typeface="Cambria" panose="02040503050406030204" charset="0"/>
              <a:cs typeface="Cambria" panose="02040503050406030204" charset="0"/>
            </a:endParaRPr>
          </a:p>
        </p:txBody>
      </p:sp>
      <p:sp>
        <p:nvSpPr>
          <p:cNvPr id="3" name="Subtitle 2"/>
          <p:cNvSpPr>
            <a:spLocks noGrp="1"/>
          </p:cNvSpPr>
          <p:nvPr>
            <p:ph type="subTitle" idx="1"/>
          </p:nvPr>
        </p:nvSpPr>
        <p:spPr/>
        <p:txBody>
          <a:bodyPr/>
          <a:lstStyle/>
          <a:p>
            <a:endParaRPr lang="en-US"/>
          </a:p>
        </p:txBody>
      </p:sp>
      <p:sp>
        <p:nvSpPr>
          <p:cNvPr id="5" name="Text Box 4"/>
          <p:cNvSpPr txBox="1"/>
          <p:nvPr/>
        </p:nvSpPr>
        <p:spPr>
          <a:xfrm>
            <a:off x="8554085" y="6256655"/>
            <a:ext cx="3637915" cy="368300"/>
          </a:xfrm>
          <a:prstGeom prst="rect">
            <a:avLst/>
          </a:prstGeom>
          <a:noFill/>
        </p:spPr>
        <p:txBody>
          <a:bodyPr wrap="square" rtlCol="0">
            <a:spAutoFit/>
          </a:bodyPr>
          <a:p>
            <a:r>
              <a:rPr lang="en-US" b="1" i="1"/>
              <a:t>Presented by - Ruban Shanmugam</a:t>
            </a:r>
            <a:endParaRPr lang="en-US" b="1" i="1"/>
          </a:p>
        </p:txBody>
      </p:sp>
      <p:pic>
        <p:nvPicPr>
          <p:cNvPr id="6" name="Picture 5" descr="empty-chairs-table-office"/>
          <p:cNvPicPr>
            <a:picLocks noChangeAspect="1"/>
          </p:cNvPicPr>
          <p:nvPr/>
        </p:nvPicPr>
        <p:blipFill>
          <a:blip r:embed="rId1"/>
          <a:stretch>
            <a:fillRect/>
          </a:stretch>
        </p:blipFill>
        <p:spPr>
          <a:xfrm>
            <a:off x="952500" y="1127760"/>
            <a:ext cx="10287000" cy="48539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descr="flat-lay-thank-you-note-laptop"/>
          <p:cNvPicPr>
            <a:picLocks noChangeAspect="1"/>
          </p:cNvPicPr>
          <p:nvPr>
            <p:ph idx="1"/>
          </p:nvPr>
        </p:nvPicPr>
        <p:blipFill>
          <a:blip r:embed="rId1"/>
          <a:stretch>
            <a:fillRect/>
          </a:stretch>
        </p:blipFill>
        <p:spPr>
          <a:xfrm>
            <a:off x="838200" y="365125"/>
            <a:ext cx="10515600" cy="5697220"/>
          </a:xfrm>
          <a:prstGeom prst="rect">
            <a:avLst/>
          </a:prstGeom>
        </p:spPr>
      </p:pic>
      <p:sp>
        <p:nvSpPr>
          <p:cNvPr id="5" name="Text Box 4"/>
          <p:cNvSpPr txBox="1"/>
          <p:nvPr/>
        </p:nvSpPr>
        <p:spPr>
          <a:xfrm>
            <a:off x="7098030" y="6061710"/>
            <a:ext cx="4979670" cy="718820"/>
          </a:xfrm>
          <a:prstGeom prst="rect">
            <a:avLst/>
          </a:prstGeom>
          <a:noFill/>
        </p:spPr>
        <p:txBody>
          <a:bodyPr wrap="square" rtlCol="0">
            <a:noAutofit/>
          </a:bodyPr>
          <a:p>
            <a:r>
              <a:rPr lang="en-US" sz="2000" b="1">
                <a:solidFill>
                  <a:srgbClr val="F2990E"/>
                </a:solidFill>
                <a:latin typeface="Cambria" panose="02040503050406030204" charset="0"/>
                <a:cs typeface="Cambria" panose="02040503050406030204" charset="0"/>
              </a:rPr>
              <a:t>Presented by : Ruban Shanmugam</a:t>
            </a:r>
            <a:endParaRPr lang="en-US" sz="2000" b="1">
              <a:solidFill>
                <a:srgbClr val="F2990E"/>
              </a:solidFill>
              <a:latin typeface="Cambria" panose="02040503050406030204" charset="0"/>
              <a:cs typeface="Cambria" panose="02040503050406030204" charset="0"/>
            </a:endParaRPr>
          </a:p>
          <a:p>
            <a:r>
              <a:rPr lang="en-US" sz="2000" b="1">
                <a:solidFill>
                  <a:srgbClr val="F2990E"/>
                </a:solidFill>
                <a:latin typeface="Cambria" panose="02040503050406030204" charset="0"/>
                <a:cs typeface="Cambria" panose="02040503050406030204" charset="0"/>
              </a:rPr>
              <a:t>Email : rubanshanmugam02@gmail.com</a:t>
            </a:r>
            <a:endParaRPr lang="en-US" sz="2000" b="1">
              <a:solidFill>
                <a:srgbClr val="F2990E"/>
              </a:solidFill>
              <a:latin typeface="Cambria" panose="02040503050406030204" charset="0"/>
              <a:cs typeface="Cambria" panose="020405030504060302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3600" dirty="0">
                <a:ln w="0"/>
                <a:solidFill>
                  <a:srgbClr val="F2990E"/>
                </a:solidFill>
                <a:effectLst>
                  <a:outerShdw blurRad="38100" dist="25400" dir="5400000" algn="ctr" rotWithShape="0">
                    <a:srgbClr val="6E747A">
                      <a:alpha val="43000"/>
                    </a:srgbClr>
                  </a:outerShdw>
                </a:effectLst>
                <a:latin typeface="Cambria" panose="02040503050406030204" charset="0"/>
                <a:cs typeface="Cambria" panose="02040503050406030204" charset="0"/>
                <a:sym typeface="+mn-ea"/>
              </a:rPr>
              <a:t>Introduction</a:t>
            </a:r>
            <a:endParaRPr lang="en-US" sz="3600" dirty="0">
              <a:ln w="0"/>
              <a:solidFill>
                <a:srgbClr val="F2990E"/>
              </a:solidFill>
              <a:effectLst>
                <a:outerShdw blurRad="38100" dist="25400" dir="5400000" algn="ctr" rotWithShape="0">
                  <a:srgbClr val="6E747A">
                    <a:alpha val="43000"/>
                  </a:srgbClr>
                </a:outerShdw>
              </a:effectLst>
              <a:latin typeface="Cambria" panose="02040503050406030204" charset="0"/>
              <a:cs typeface="Cambria" panose="02040503050406030204" charset="0"/>
              <a:sym typeface="+mn-ea"/>
            </a:endParaRPr>
          </a:p>
        </p:txBody>
      </p:sp>
      <p:sp>
        <p:nvSpPr>
          <p:cNvPr id="3" name="Content Placeholder 2"/>
          <p:cNvSpPr>
            <a:spLocks noGrp="1"/>
          </p:cNvSpPr>
          <p:nvPr>
            <p:ph idx="1"/>
          </p:nvPr>
        </p:nvSpPr>
        <p:spPr>
          <a:xfrm>
            <a:off x="838200" y="1691640"/>
            <a:ext cx="10515600" cy="4485640"/>
          </a:xfrm>
        </p:spPr>
        <p:txBody>
          <a:bodyPr>
            <a:normAutofit fontScale="60000"/>
          </a:bodyPr>
          <a:p>
            <a:pPr marL="0" indent="0">
              <a:buNone/>
            </a:pPr>
            <a:r>
              <a:rPr lang="en-US">
                <a:latin typeface="Cambria" panose="02040503050406030204" charset="0"/>
                <a:cs typeface="Cambria" panose="02040503050406030204" charset="0"/>
              </a:rPr>
              <a:t>In recent years, the furniture industry has seen significant growth, driven by trends in home improvement, increased spending on interior design, and the growing influence of e-commerce on purchasing behaviors. Understanding the dynamics within this market is crucial for businesses aiming to stay competitive. This analysis dives into key aspects of our furniture sales data, examining trends across product categories, regional preferences, customer segments, and pricing. By leveraging this data, we aim to identify opportunities to boost sales, optimize inventory, and enhance customer satisfaction.</a:t>
            </a:r>
            <a:endParaRPr lang="en-US">
              <a:latin typeface="Cambria" panose="02040503050406030204" charset="0"/>
              <a:cs typeface="Cambria" panose="02040503050406030204" charset="0"/>
            </a:endParaRPr>
          </a:p>
          <a:p>
            <a:pPr marL="0" indent="0">
              <a:buNone/>
            </a:pPr>
            <a:endParaRPr lang="en-US">
              <a:latin typeface="Cambria" panose="02040503050406030204" charset="0"/>
              <a:cs typeface="Cambria" panose="02040503050406030204" charset="0"/>
            </a:endParaRPr>
          </a:p>
          <a:p>
            <a:pPr marL="0" indent="0">
              <a:buNone/>
            </a:pPr>
            <a:r>
              <a:rPr lang="en-US">
                <a:latin typeface="Cambria" panose="02040503050406030204" charset="0"/>
                <a:cs typeface="Cambria" panose="02040503050406030204" charset="0"/>
              </a:rPr>
              <a:t>Our primary objectives in this analysis are to:</a:t>
            </a:r>
            <a:endParaRPr lang="en-US">
              <a:latin typeface="Cambria" panose="02040503050406030204" charset="0"/>
              <a:cs typeface="Cambria" panose="02040503050406030204" charset="0"/>
            </a:endParaRPr>
          </a:p>
          <a:p>
            <a:pPr marL="0" indent="0">
              <a:buNone/>
            </a:pPr>
            <a:endParaRPr lang="en-US">
              <a:latin typeface="Cambria" panose="02040503050406030204" charset="0"/>
              <a:cs typeface="Cambria" panose="02040503050406030204" charset="0"/>
            </a:endParaRPr>
          </a:p>
          <a:p>
            <a:pPr>
              <a:buClr>
                <a:srgbClr val="ED7D31"/>
              </a:buClr>
              <a:buFont typeface="Wingdings" panose="05000000000000000000" charset="0"/>
              <a:buChar char="¢"/>
            </a:pPr>
            <a:r>
              <a:rPr lang="en-US">
                <a:latin typeface="Cambria" panose="02040503050406030204" charset="0"/>
                <a:cs typeface="Cambria" panose="02040503050406030204" charset="0"/>
              </a:rPr>
              <a:t>Uncover sales patterns and high-performing product categories.</a:t>
            </a:r>
            <a:endParaRPr lang="en-US">
              <a:latin typeface="Cambria" panose="02040503050406030204" charset="0"/>
              <a:cs typeface="Cambria" panose="02040503050406030204" charset="0"/>
            </a:endParaRPr>
          </a:p>
          <a:p>
            <a:pPr>
              <a:buClr>
                <a:srgbClr val="ED7D31"/>
              </a:buClr>
              <a:buFont typeface="Wingdings" panose="05000000000000000000" charset="0"/>
              <a:buChar char="¢"/>
            </a:pPr>
            <a:r>
              <a:rPr lang="en-US">
                <a:latin typeface="Cambria" panose="02040503050406030204" charset="0"/>
                <a:cs typeface="Cambria" panose="02040503050406030204" charset="0"/>
              </a:rPr>
              <a:t>Analyze regional and seasonal trends in furniture sales.</a:t>
            </a:r>
            <a:endParaRPr lang="en-US">
              <a:latin typeface="Cambria" panose="02040503050406030204" charset="0"/>
              <a:cs typeface="Cambria" panose="02040503050406030204" charset="0"/>
            </a:endParaRPr>
          </a:p>
          <a:p>
            <a:pPr>
              <a:buClr>
                <a:srgbClr val="ED7D31"/>
              </a:buClr>
              <a:buFont typeface="Wingdings" panose="05000000000000000000" charset="0"/>
              <a:buChar char="¢"/>
            </a:pPr>
            <a:r>
              <a:rPr lang="en-US">
                <a:latin typeface="Cambria" panose="02040503050406030204" charset="0"/>
                <a:cs typeface="Cambria" panose="02040503050406030204" charset="0"/>
              </a:rPr>
              <a:t>Provide actionable insights to guide inventory and marketing strategies.</a:t>
            </a:r>
            <a:endParaRPr lang="en-US">
              <a:latin typeface="Cambria" panose="02040503050406030204" charset="0"/>
              <a:cs typeface="Cambria" panose="02040503050406030204" charset="0"/>
            </a:endParaRPr>
          </a:p>
          <a:p>
            <a:pPr>
              <a:buClr>
                <a:srgbClr val="ED7D31"/>
              </a:buClr>
              <a:buFont typeface="Wingdings" panose="05000000000000000000" charset="0"/>
              <a:buChar char="¢"/>
            </a:pPr>
            <a:endParaRPr lang="en-US">
              <a:latin typeface="Cambria" panose="02040503050406030204" charset="0"/>
              <a:cs typeface="Cambria" panose="02040503050406030204" charset="0"/>
            </a:endParaRPr>
          </a:p>
          <a:p>
            <a:pPr marL="0" indent="0">
              <a:buNone/>
            </a:pPr>
            <a:r>
              <a:rPr lang="en-US">
                <a:latin typeface="Cambria" panose="02040503050406030204" charset="0"/>
                <a:cs typeface="Cambria" panose="02040503050406030204" charset="0"/>
              </a:rPr>
              <a:t>This presentation will walk you through our findings and recommendations based on these insights.</a:t>
            </a:r>
            <a:endParaRPr lang="en-US">
              <a:latin typeface="Cambria" panose="02040503050406030204" charset="0"/>
              <a:cs typeface="Cambria" panose="0204050305040603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769620"/>
          </a:xfrm>
        </p:spPr>
        <p:txBody>
          <a:bodyPr>
            <a:normAutofit/>
          </a:bodyPr>
          <a:p>
            <a:r>
              <a:rPr lang="en-US" sz="3600" b="1">
                <a:solidFill>
                  <a:srgbClr val="F2990E"/>
                </a:solidFill>
                <a:latin typeface="Cambria" panose="02040503050406030204" charset="0"/>
                <a:cs typeface="Cambria" panose="02040503050406030204" charset="0"/>
              </a:rPr>
              <a:t>Data Analysis - Sales and profit in Region</a:t>
            </a:r>
            <a:endParaRPr lang="en-US" sz="3600" b="1">
              <a:solidFill>
                <a:srgbClr val="F2990E"/>
              </a:solidFill>
              <a:latin typeface="Cambria" panose="02040503050406030204" charset="0"/>
              <a:cs typeface="Cambria" panose="02040503050406030204" charset="0"/>
            </a:endParaRPr>
          </a:p>
        </p:txBody>
      </p:sp>
      <p:pic>
        <p:nvPicPr>
          <p:cNvPr id="4" name="Content Placeholder 3" descr="Profit in Region"/>
          <p:cNvPicPr>
            <a:picLocks noChangeAspect="1"/>
          </p:cNvPicPr>
          <p:nvPr>
            <p:ph idx="1"/>
          </p:nvPr>
        </p:nvPicPr>
        <p:blipFill>
          <a:blip r:embed="rId1"/>
          <a:stretch>
            <a:fillRect/>
          </a:stretch>
        </p:blipFill>
        <p:spPr>
          <a:xfrm>
            <a:off x="838200" y="1134745"/>
            <a:ext cx="10295890" cy="2118360"/>
          </a:xfrm>
          <a:prstGeom prst="rect">
            <a:avLst/>
          </a:prstGeom>
        </p:spPr>
      </p:pic>
      <p:pic>
        <p:nvPicPr>
          <p:cNvPr id="5" name="Picture 4" descr="Sales in Region"/>
          <p:cNvPicPr>
            <a:picLocks noChangeAspect="1"/>
          </p:cNvPicPr>
          <p:nvPr/>
        </p:nvPicPr>
        <p:blipFill>
          <a:blip r:embed="rId2"/>
          <a:stretch>
            <a:fillRect/>
          </a:stretch>
        </p:blipFill>
        <p:spPr>
          <a:xfrm>
            <a:off x="838200" y="3428365"/>
            <a:ext cx="10295890" cy="2069465"/>
          </a:xfrm>
          <a:prstGeom prst="rect">
            <a:avLst/>
          </a:prstGeom>
        </p:spPr>
      </p:pic>
      <p:sp>
        <p:nvSpPr>
          <p:cNvPr id="6" name="Text Box 5"/>
          <p:cNvSpPr txBox="1"/>
          <p:nvPr/>
        </p:nvSpPr>
        <p:spPr>
          <a:xfrm>
            <a:off x="838835" y="4863465"/>
            <a:ext cx="9993630" cy="1663700"/>
          </a:xfrm>
          <a:prstGeom prst="rect">
            <a:avLst/>
          </a:prstGeom>
          <a:noFill/>
        </p:spPr>
        <p:txBody>
          <a:bodyPr wrap="square" rtlCol="0">
            <a:noAutofit/>
          </a:bodyPr>
          <a:p>
            <a:pPr marL="285750" indent="-285750">
              <a:buClr>
                <a:srgbClr val="ED7D31"/>
              </a:buClr>
              <a:buFont typeface="Wingdings" panose="05000000000000000000" charset="0"/>
              <a:buChar char="¢"/>
            </a:pPr>
            <a:endParaRPr lang="en-US" sz="1600">
              <a:latin typeface="Cambria" panose="02040503050406030204" charset="0"/>
              <a:cs typeface="Cambria" panose="02040503050406030204" charset="0"/>
            </a:endParaRPr>
          </a:p>
          <a:p>
            <a:endParaRPr lang="en-US" sz="1600">
              <a:latin typeface="Cambria" panose="02040503050406030204" charset="0"/>
              <a:cs typeface="Cambria" panose="02040503050406030204" charset="0"/>
            </a:endParaRPr>
          </a:p>
          <a:p>
            <a:endParaRPr lang="en-US" sz="1600">
              <a:latin typeface="Cambria" panose="02040503050406030204" charset="0"/>
              <a:cs typeface="Cambria" panose="020405030504060302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 </a:t>
            </a:r>
            <a:endParaRPr lang="en-US"/>
          </a:p>
        </p:txBody>
      </p:sp>
      <p:sp>
        <p:nvSpPr>
          <p:cNvPr id="3" name="Content Placeholder 2"/>
          <p:cNvSpPr>
            <a:spLocks noGrp="1"/>
          </p:cNvSpPr>
          <p:nvPr>
            <p:ph idx="1"/>
          </p:nvPr>
        </p:nvSpPr>
        <p:spPr>
          <a:xfrm>
            <a:off x="838200" y="696595"/>
            <a:ext cx="10515600" cy="5473065"/>
          </a:xfrm>
        </p:spPr>
        <p:txBody>
          <a:bodyPr>
            <a:normAutofit/>
          </a:bodyPr>
          <a:p>
            <a:pPr>
              <a:buClr>
                <a:srgbClr val="ED7D31"/>
              </a:buClr>
              <a:buFont typeface="Wingdings" panose="05000000000000000000" charset="0"/>
              <a:buChar char="¢"/>
            </a:pPr>
            <a:r>
              <a:rPr lang="en-US" sz="1600" b="1">
                <a:solidFill>
                  <a:srgbClr val="F2990E"/>
                </a:solidFill>
                <a:latin typeface="Cambria" panose="02040503050406030204" charset="0"/>
                <a:cs typeface="Cambria" panose="02040503050406030204" charset="0"/>
                <a:sym typeface="+mn-ea"/>
              </a:rPr>
              <a:t>Central Region:</a:t>
            </a:r>
            <a:r>
              <a:rPr lang="en-US" sz="1600">
                <a:latin typeface="Cambria" panose="02040503050406030204" charset="0"/>
                <a:cs typeface="Cambria" panose="02040503050406030204" charset="0"/>
                <a:sym typeface="+mn-ea"/>
              </a:rPr>
              <a:t> Despite sales reaching $501,240, this region has the lowest profitability, with only a 13% profit margin. This indicates potential challenges in cost management or competitive pricing pressures, suggesting the need for a review of pricing or operational efficiencies.</a:t>
            </a:r>
            <a:endParaRPr lang="en-US" sz="1600" b="1">
              <a:solidFill>
                <a:srgbClr val="F2990E"/>
              </a:solidFill>
              <a:latin typeface="Cambria" panose="02040503050406030204" charset="0"/>
              <a:cs typeface="Cambria" panose="02040503050406030204" charset="0"/>
              <a:sym typeface="+mn-ea"/>
            </a:endParaRPr>
          </a:p>
          <a:p>
            <a:pPr>
              <a:buClr>
                <a:srgbClr val="ED7D31"/>
              </a:buClr>
              <a:buFont typeface="Wingdings" panose="05000000000000000000" charset="0"/>
              <a:buChar char="¢"/>
            </a:pPr>
            <a:endParaRPr lang="en-US" sz="1600" b="1">
              <a:solidFill>
                <a:srgbClr val="F2990E"/>
              </a:solidFill>
              <a:latin typeface="Cambria" panose="02040503050406030204" charset="0"/>
              <a:cs typeface="Cambria" panose="02040503050406030204" charset="0"/>
              <a:sym typeface="+mn-ea"/>
            </a:endParaRPr>
          </a:p>
          <a:p>
            <a:pPr>
              <a:buClr>
                <a:srgbClr val="ED7D31"/>
              </a:buClr>
              <a:buFont typeface="Wingdings" panose="05000000000000000000" charset="0"/>
              <a:buChar char="¢"/>
            </a:pPr>
            <a:r>
              <a:rPr lang="en-US" sz="1600" b="1">
                <a:solidFill>
                  <a:srgbClr val="F2990E"/>
                </a:solidFill>
                <a:latin typeface="Cambria" panose="02040503050406030204" charset="0"/>
                <a:cs typeface="Cambria" panose="02040503050406030204" charset="0"/>
                <a:sym typeface="+mn-ea"/>
              </a:rPr>
              <a:t>East Region:</a:t>
            </a:r>
            <a:r>
              <a:rPr lang="en-US" sz="1600">
                <a:latin typeface="Cambria" panose="02040503050406030204" charset="0"/>
                <a:cs typeface="Cambria" panose="02040503050406030204" charset="0"/>
                <a:sym typeface="+mn-ea"/>
              </a:rPr>
              <a:t> With sales totaling $678,781 and a solid 31% profit margin, the East region demonstrates a strong balance between sales and profitability. This region may benefit from continued investment to leverage its robust performance.</a:t>
            </a:r>
            <a:endParaRPr lang="en-US" sz="1600">
              <a:latin typeface="Cambria" panose="02040503050406030204" charset="0"/>
              <a:cs typeface="Cambria" panose="02040503050406030204" charset="0"/>
              <a:sym typeface="+mn-ea"/>
            </a:endParaRPr>
          </a:p>
          <a:p>
            <a:pPr>
              <a:buClr>
                <a:srgbClr val="ED7D31"/>
              </a:buClr>
              <a:buFont typeface="Wingdings" panose="05000000000000000000" charset="0"/>
              <a:buChar char="¢"/>
            </a:pPr>
            <a:endParaRPr lang="en-US" sz="1600">
              <a:latin typeface="Cambria" panose="02040503050406030204" charset="0"/>
              <a:cs typeface="Cambria" panose="02040503050406030204" charset="0"/>
              <a:sym typeface="+mn-ea"/>
            </a:endParaRPr>
          </a:p>
          <a:p>
            <a:pPr>
              <a:buClr>
                <a:srgbClr val="ED7D31"/>
              </a:buClr>
              <a:buFont typeface="Wingdings" panose="05000000000000000000" charset="0"/>
              <a:buChar char="¢"/>
            </a:pPr>
            <a:r>
              <a:rPr lang="en-US" sz="1600" b="1">
                <a:solidFill>
                  <a:srgbClr val="F2990E"/>
                </a:solidFill>
                <a:latin typeface="Cambria" panose="02040503050406030204" charset="0"/>
                <a:cs typeface="Cambria" panose="02040503050406030204" charset="0"/>
                <a:sym typeface="+mn-ea"/>
              </a:rPr>
              <a:t>South Region:</a:t>
            </a:r>
            <a:r>
              <a:rPr lang="en-US" sz="1600">
                <a:latin typeface="Cambria" panose="02040503050406030204" charset="0"/>
                <a:cs typeface="Cambria" panose="02040503050406030204" charset="0"/>
                <a:sym typeface="+mn-ea"/>
              </a:rPr>
              <a:t> Generating $391,722 in sales and a profit margin of 16.32%, the South region shows moderate profitability. While it contributes steadily to overall revenue, further analysis might reveal areas to enhance efficiency and boost profit margins.</a:t>
            </a:r>
            <a:endParaRPr lang="en-US" sz="1600">
              <a:latin typeface="Cambria" panose="02040503050406030204" charset="0"/>
              <a:cs typeface="Cambria" panose="02040503050406030204" charset="0"/>
            </a:endParaRPr>
          </a:p>
          <a:p>
            <a:pPr>
              <a:buClr>
                <a:srgbClr val="ED7D31"/>
              </a:buClr>
              <a:buFont typeface="Wingdings" panose="05000000000000000000" charset="0"/>
              <a:buChar char="¢"/>
            </a:pPr>
            <a:endParaRPr lang="en-US" sz="1600">
              <a:latin typeface="Cambria" panose="02040503050406030204" charset="0"/>
              <a:cs typeface="Cambria" panose="02040503050406030204" charset="0"/>
            </a:endParaRPr>
          </a:p>
          <a:p>
            <a:pPr>
              <a:buClr>
                <a:srgbClr val="ED7D31"/>
              </a:buClr>
              <a:buFont typeface="Wingdings" panose="05000000000000000000" charset="0"/>
              <a:buChar char="¢"/>
            </a:pPr>
            <a:r>
              <a:rPr lang="en-US" sz="1600" b="1">
                <a:solidFill>
                  <a:srgbClr val="F2990E"/>
                </a:solidFill>
                <a:latin typeface="Cambria" panose="02040503050406030204" charset="0"/>
                <a:cs typeface="Cambria" panose="02040503050406030204" charset="0"/>
                <a:sym typeface="+mn-ea"/>
              </a:rPr>
              <a:t>West Region:</a:t>
            </a:r>
            <a:r>
              <a:rPr lang="en-US" sz="1600">
                <a:latin typeface="Cambria" panose="02040503050406030204" charset="0"/>
                <a:cs typeface="Cambria" panose="02040503050406030204" charset="0"/>
                <a:sym typeface="+mn-ea"/>
              </a:rPr>
              <a:t> Leading in both sales and profitability, the West region achieved $725,458 in sales with an impressive profit margin of 37.86%. This region stands out as a key driver of profitability, indicating it as a prime area for growth and expansion.</a:t>
            </a:r>
            <a:endParaRPr lang="en-US" sz="1600">
              <a:latin typeface="Cambria" panose="02040503050406030204" charset="0"/>
              <a:cs typeface="Cambria" panose="02040503050406030204" charset="0"/>
            </a:endParaRPr>
          </a:p>
          <a:p>
            <a:endParaRPr lang="en-US" sz="1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723900" y="404495"/>
            <a:ext cx="10515600" cy="906145"/>
          </a:xfrm>
        </p:spPr>
        <p:txBody>
          <a:bodyPr>
            <a:noAutofit/>
          </a:bodyPr>
          <a:p>
            <a:r>
              <a:rPr lang="en-US" sz="3600" b="1">
                <a:solidFill>
                  <a:srgbClr val="F2990E"/>
                </a:solidFill>
                <a:latin typeface="Cambria" panose="02040503050406030204" charset="0"/>
                <a:cs typeface="Cambria" panose="02040503050406030204" charset="0"/>
                <a:sym typeface="+mn-ea"/>
              </a:rPr>
              <a:t>Data Analysis - Top sales on Categories</a:t>
            </a:r>
            <a:endParaRPr lang="en-IN" sz="3600" dirty="0">
              <a:latin typeface="Cambria" panose="02040503050406030204" charset="0"/>
              <a:cs typeface="Cambria" panose="02040503050406030204" charset="0"/>
              <a:sym typeface="+mn-ea"/>
            </a:endParaRPr>
          </a:p>
        </p:txBody>
      </p:sp>
      <p:graphicFrame>
        <p:nvGraphicFramePr>
          <p:cNvPr id="4" name="Content Placeholder 3"/>
          <p:cNvGraphicFramePr/>
          <p:nvPr>
            <p:ph idx="1"/>
          </p:nvPr>
        </p:nvGraphicFramePr>
        <p:xfrm>
          <a:off x="723900" y="1524635"/>
          <a:ext cx="10515600" cy="3501390"/>
        </p:xfrm>
        <a:graphic>
          <a:graphicData uri="http://schemas.openxmlformats.org/drawingml/2006/chart">
            <c:chart xmlns:c="http://schemas.openxmlformats.org/drawingml/2006/chart" xmlns:r="http://schemas.openxmlformats.org/officeDocument/2006/relationships" r:id="rId1"/>
          </a:graphicData>
        </a:graphic>
      </p:graphicFrame>
      <p:sp>
        <p:nvSpPr>
          <p:cNvPr id="9" name="Text Box 8"/>
          <p:cNvSpPr txBox="1"/>
          <p:nvPr/>
        </p:nvSpPr>
        <p:spPr>
          <a:xfrm>
            <a:off x="723900" y="5594985"/>
            <a:ext cx="9956165" cy="981710"/>
          </a:xfrm>
          <a:prstGeom prst="rect">
            <a:avLst/>
          </a:prstGeom>
          <a:noFill/>
        </p:spPr>
        <p:txBody>
          <a:bodyPr wrap="square" rtlCol="0">
            <a:noAutofit/>
          </a:bodyPr>
          <a:p>
            <a:pPr indent="0">
              <a:buFont typeface="Arial" panose="020B0604020202020204" pitchFamily="34" charset="0"/>
              <a:buNone/>
            </a:pPr>
            <a:r>
              <a:rPr lang="en-IN" b="1" dirty="0">
                <a:solidFill>
                  <a:srgbClr val="F2990E"/>
                </a:solidFill>
                <a:sym typeface="+mn-ea"/>
              </a:rPr>
              <a:t>Best Selling segments:</a:t>
            </a:r>
            <a:r>
              <a:rPr lang="en-IN" dirty="0">
                <a:sym typeface="+mn-ea"/>
              </a:rPr>
              <a:t> </a:t>
            </a:r>
            <a:r>
              <a:rPr lang="en-US" altLang="en-IN" dirty="0">
                <a:sym typeface="+mn-ea"/>
              </a:rPr>
              <a:t>Phone and Chair</a:t>
            </a:r>
            <a:endParaRPr lang="en-IN" dirty="0">
              <a:sym typeface="+mn-ea"/>
            </a:endParaRPr>
          </a:p>
          <a:p>
            <a:pPr indent="0">
              <a:buFont typeface="Arial" panose="020B0604020202020204" pitchFamily="34" charset="0"/>
              <a:buNone/>
            </a:pPr>
            <a:endParaRPr lang="en-IN" dirty="0"/>
          </a:p>
          <a:p>
            <a:pPr indent="0">
              <a:buFont typeface="Arial" panose="020B0604020202020204" pitchFamily="34" charset="0"/>
              <a:buNone/>
            </a:pPr>
            <a:r>
              <a:rPr lang="en-IN" b="1" dirty="0">
                <a:solidFill>
                  <a:srgbClr val="F2990E"/>
                </a:solidFill>
                <a:sym typeface="+mn-ea"/>
              </a:rPr>
              <a:t>Segments with lowest sales:</a:t>
            </a:r>
            <a:r>
              <a:rPr lang="en-US" altLang="en-IN" dirty="0">
                <a:solidFill>
                  <a:srgbClr val="F2990E"/>
                </a:solidFill>
                <a:sym typeface="+mn-ea"/>
              </a:rPr>
              <a:t> </a:t>
            </a:r>
            <a:r>
              <a:rPr lang="en-US" altLang="en-IN" dirty="0">
                <a:sym typeface="+mn-ea"/>
              </a:rPr>
              <a:t>Labels ,  Envelops and Fastners</a:t>
            </a:r>
            <a:endParaRPr lang="en-IN" dirty="0"/>
          </a:p>
          <a:p>
            <a:endParaRPr lang="en-US"/>
          </a:p>
        </p:txBody>
      </p:sp>
      <p:pic>
        <p:nvPicPr>
          <p:cNvPr id="5" name="Picture 4" descr="Category Top Sales"/>
          <p:cNvPicPr>
            <a:picLocks noChangeAspect="1"/>
          </p:cNvPicPr>
          <p:nvPr/>
        </p:nvPicPr>
        <p:blipFill>
          <a:blip r:embed="rId2"/>
          <a:stretch>
            <a:fillRect/>
          </a:stretch>
        </p:blipFill>
        <p:spPr>
          <a:xfrm>
            <a:off x="723265" y="1310005"/>
            <a:ext cx="10516235" cy="409765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sz="3600" dirty="0">
                <a:ln w="0"/>
                <a:solidFill>
                  <a:srgbClr val="F2990E"/>
                </a:solidFill>
                <a:effectLst>
                  <a:outerShdw blurRad="38100" dist="19050" dir="2700000" algn="tl" rotWithShape="0">
                    <a:schemeClr val="dk1">
                      <a:alpha val="40000"/>
                    </a:schemeClr>
                  </a:outerShdw>
                </a:effectLst>
                <a:latin typeface="Cambria" panose="02040503050406030204" charset="0"/>
                <a:cs typeface="Cambria" panose="02040503050406030204" charset="0"/>
                <a:sym typeface="+mn-ea"/>
              </a:rPr>
              <a:t>Data Analysis: Customer market segmentation</a:t>
            </a:r>
            <a:endParaRPr lang="en-US" sz="3600" dirty="0">
              <a:ln w="0"/>
              <a:solidFill>
                <a:srgbClr val="F2990E"/>
              </a:solidFill>
              <a:effectLst>
                <a:outerShdw blurRad="38100" dist="19050" dir="2700000" algn="tl" rotWithShape="0">
                  <a:schemeClr val="dk1">
                    <a:alpha val="40000"/>
                  </a:schemeClr>
                </a:outerShdw>
              </a:effectLst>
              <a:latin typeface="Cambria" panose="02040503050406030204" charset="0"/>
              <a:cs typeface="Cambria" panose="02040503050406030204" charset="0"/>
              <a:sym typeface="+mn-ea"/>
            </a:endParaRPr>
          </a:p>
        </p:txBody>
      </p:sp>
      <p:sp>
        <p:nvSpPr>
          <p:cNvPr id="11" name="Text Box 10"/>
          <p:cNvSpPr txBox="1"/>
          <p:nvPr/>
        </p:nvSpPr>
        <p:spPr>
          <a:xfrm>
            <a:off x="7686040" y="1689735"/>
            <a:ext cx="4111625" cy="4778375"/>
          </a:xfrm>
          <a:prstGeom prst="rect">
            <a:avLst/>
          </a:prstGeom>
          <a:noFill/>
        </p:spPr>
        <p:txBody>
          <a:bodyPr wrap="square" rtlCol="0">
            <a:noAutofit/>
          </a:bodyPr>
          <a:p>
            <a:pPr marL="285750" indent="-285750">
              <a:buClr>
                <a:srgbClr val="0070C0"/>
              </a:buClr>
              <a:buFont typeface="Wingdings" panose="05000000000000000000" charset="0"/>
              <a:buChar char="¢"/>
            </a:pPr>
            <a:r>
              <a:rPr lang="en-US" b="1">
                <a:solidFill>
                  <a:srgbClr val="0070C0"/>
                </a:solidFill>
                <a:latin typeface="Cambria" panose="02040503050406030204" charset="0"/>
                <a:cs typeface="Cambria" panose="02040503050406030204" charset="0"/>
              </a:rPr>
              <a:t>Cluster1 :</a:t>
            </a:r>
            <a:r>
              <a:rPr lang="en-US">
                <a:solidFill>
                  <a:srgbClr val="0070C0"/>
                </a:solidFill>
              </a:rPr>
              <a:t> </a:t>
            </a:r>
            <a:r>
              <a:rPr lang="en-US" sz="1600">
                <a:solidFill>
                  <a:schemeClr val="tx1"/>
                </a:solidFill>
                <a:latin typeface="Cambria" panose="02040503050406030204" charset="0"/>
                <a:cs typeface="Cambria" panose="02040503050406030204" charset="0"/>
              </a:rPr>
              <a:t>(Storage , Binder.....,etc.) are the average selling in the category</a:t>
            </a:r>
            <a:endParaRPr lang="en-US">
              <a:solidFill>
                <a:schemeClr val="tx1"/>
              </a:solidFill>
              <a:latin typeface="Cambria" panose="02040503050406030204" charset="0"/>
              <a:cs typeface="Cambria" panose="02040503050406030204" charset="0"/>
            </a:endParaRPr>
          </a:p>
          <a:p>
            <a:pPr marL="285750" indent="-285750">
              <a:buClr>
                <a:srgbClr val="0070C0"/>
              </a:buClr>
              <a:buFont typeface="Wingdings" panose="05000000000000000000" charset="0"/>
              <a:buChar char="¢"/>
            </a:pPr>
            <a:endParaRPr lang="en-US">
              <a:solidFill>
                <a:srgbClr val="0070C0"/>
              </a:solidFill>
            </a:endParaRPr>
          </a:p>
          <a:p>
            <a:pPr marL="285750" indent="-285750">
              <a:buClr>
                <a:srgbClr val="F2990E"/>
              </a:buClr>
              <a:buFont typeface="Wingdings" panose="05000000000000000000" charset="0"/>
              <a:buChar char="¢"/>
            </a:pPr>
            <a:r>
              <a:rPr lang="en-US">
                <a:solidFill>
                  <a:srgbClr val="F2990E"/>
                </a:solidFill>
                <a:latin typeface="Cambria" panose="02040503050406030204" charset="0"/>
                <a:cs typeface="Cambria" panose="02040503050406030204" charset="0"/>
              </a:rPr>
              <a:t>Cluster2 :</a:t>
            </a:r>
            <a:r>
              <a:rPr lang="en-US" sz="1600">
                <a:solidFill>
                  <a:schemeClr val="tx1"/>
                </a:solidFill>
                <a:latin typeface="Cambria" panose="02040503050406030204" charset="0"/>
                <a:cs typeface="Cambria" panose="02040503050406030204" charset="0"/>
              </a:rPr>
              <a:t>(Machines , tables...,etc) are the low to mediyum selling category</a:t>
            </a:r>
            <a:endParaRPr lang="en-US">
              <a:solidFill>
                <a:srgbClr val="FA3A06"/>
              </a:solidFill>
              <a:latin typeface="Cambria" panose="02040503050406030204" charset="0"/>
              <a:cs typeface="Cambria" panose="02040503050406030204" charset="0"/>
            </a:endParaRPr>
          </a:p>
          <a:p>
            <a:pPr marL="285750" indent="-285750">
              <a:buClr>
                <a:srgbClr val="FA3A06"/>
              </a:buClr>
              <a:buFont typeface="Wingdings" panose="05000000000000000000" charset="0"/>
              <a:buChar char="¢"/>
            </a:pPr>
            <a:endParaRPr lang="en-US">
              <a:solidFill>
                <a:srgbClr val="FA3A06"/>
              </a:solidFill>
            </a:endParaRPr>
          </a:p>
          <a:p>
            <a:pPr marL="285750" indent="-285750">
              <a:buClr>
                <a:srgbClr val="FF0000"/>
              </a:buClr>
              <a:buFont typeface="Wingdings" panose="05000000000000000000" charset="0"/>
              <a:buChar char="¢"/>
            </a:pPr>
            <a:r>
              <a:rPr lang="en-US" b="1">
                <a:solidFill>
                  <a:srgbClr val="FF0000"/>
                </a:solidFill>
                <a:latin typeface="Cambria" panose="02040503050406030204" charset="0"/>
                <a:cs typeface="Cambria" panose="02040503050406030204" charset="0"/>
              </a:rPr>
              <a:t>Cluster3 :</a:t>
            </a:r>
            <a:r>
              <a:rPr lang="en-US" sz="1600">
                <a:solidFill>
                  <a:schemeClr val="tx1"/>
                </a:solidFill>
                <a:latin typeface="Cambria" panose="02040503050406030204" charset="0"/>
                <a:cs typeface="Cambria" panose="02040503050406030204" charset="0"/>
              </a:rPr>
              <a:t>(Chairs and Phone) are the top selling Category</a:t>
            </a:r>
            <a:endParaRPr lang="en-US">
              <a:solidFill>
                <a:srgbClr val="FF0000"/>
              </a:solidFill>
              <a:latin typeface="Cambria" panose="02040503050406030204" charset="0"/>
              <a:cs typeface="Cambria" panose="02040503050406030204" charset="0"/>
            </a:endParaRPr>
          </a:p>
          <a:p>
            <a:pPr marL="285750" indent="-285750">
              <a:buClr>
                <a:srgbClr val="0070C0"/>
              </a:buClr>
              <a:buFont typeface="Wingdings" panose="05000000000000000000" charset="0"/>
              <a:buChar char="¢"/>
            </a:pPr>
            <a:endParaRPr lang="en-US">
              <a:solidFill>
                <a:srgbClr val="0070C0"/>
              </a:solidFill>
            </a:endParaRPr>
          </a:p>
          <a:p>
            <a:pPr marL="285750" indent="-285750">
              <a:buClr>
                <a:srgbClr val="0070C0"/>
              </a:buClr>
              <a:buFont typeface="Wingdings" panose="05000000000000000000" charset="0"/>
              <a:buChar char="¢"/>
            </a:pPr>
            <a:endParaRPr lang="en-US">
              <a:solidFill>
                <a:srgbClr val="0070C0"/>
              </a:solidFill>
            </a:endParaRPr>
          </a:p>
          <a:p>
            <a:pPr marL="285750" indent="-285750">
              <a:buClr>
                <a:srgbClr val="0070C0"/>
              </a:buClr>
              <a:buFont typeface="Wingdings" panose="05000000000000000000" charset="0"/>
              <a:buChar char="¢"/>
            </a:pPr>
            <a:endParaRPr lang="en-US">
              <a:solidFill>
                <a:srgbClr val="0070C0"/>
              </a:solidFill>
            </a:endParaRPr>
          </a:p>
          <a:p>
            <a:pPr marL="285750" indent="-285750">
              <a:buClr>
                <a:srgbClr val="0070C0"/>
              </a:buClr>
              <a:buFont typeface="Wingdings" panose="05000000000000000000" charset="0"/>
              <a:buChar char="¢"/>
            </a:pPr>
            <a:endParaRPr lang="en-US">
              <a:solidFill>
                <a:srgbClr val="0070C0"/>
              </a:solidFill>
            </a:endParaRPr>
          </a:p>
          <a:p>
            <a:pPr marL="285750" indent="-285750">
              <a:buClr>
                <a:srgbClr val="0070C0"/>
              </a:buClr>
              <a:buFont typeface="Wingdings" panose="05000000000000000000" charset="0"/>
              <a:buChar char="¢"/>
            </a:pPr>
            <a:endParaRPr lang="en-US">
              <a:solidFill>
                <a:srgbClr val="0070C0"/>
              </a:solidFill>
            </a:endParaRPr>
          </a:p>
        </p:txBody>
      </p:sp>
      <p:pic>
        <p:nvPicPr>
          <p:cNvPr id="13" name="Content Placeholder 12" descr="Clustering the Catogories in Furniture (2)"/>
          <p:cNvPicPr>
            <a:picLocks noChangeAspect="1"/>
          </p:cNvPicPr>
          <p:nvPr>
            <p:ph idx="1"/>
          </p:nvPr>
        </p:nvPicPr>
        <p:blipFill>
          <a:blip r:embed="rId1"/>
          <a:stretch>
            <a:fillRect/>
          </a:stretch>
        </p:blipFill>
        <p:spPr>
          <a:xfrm>
            <a:off x="838200" y="1520825"/>
            <a:ext cx="6771640" cy="475805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3600" dirty="0">
                <a:ln w="0"/>
                <a:solidFill>
                  <a:srgbClr val="F2990E"/>
                </a:solidFill>
                <a:effectLst>
                  <a:outerShdw blurRad="38100" dist="19050" dir="2700000" algn="tl" rotWithShape="0">
                    <a:schemeClr val="dk1">
                      <a:alpha val="40000"/>
                    </a:schemeClr>
                  </a:outerShdw>
                </a:effectLst>
                <a:latin typeface="Cambria" panose="02040503050406030204" charset="0"/>
                <a:cs typeface="Cambria" panose="02040503050406030204" charset="0"/>
                <a:sym typeface="+mn-ea"/>
              </a:rPr>
              <a:t>Forecast by Category using Moving Average.</a:t>
            </a:r>
            <a:endParaRPr lang="en-US" sz="3600" dirty="0">
              <a:ln w="0"/>
              <a:solidFill>
                <a:srgbClr val="F2990E"/>
              </a:solidFill>
              <a:effectLst>
                <a:outerShdw blurRad="38100" dist="19050" dir="2700000" algn="tl" rotWithShape="0">
                  <a:schemeClr val="dk1">
                    <a:alpha val="40000"/>
                  </a:schemeClr>
                </a:outerShdw>
              </a:effectLst>
              <a:latin typeface="Cambria" panose="02040503050406030204" charset="0"/>
              <a:cs typeface="Cambria" panose="02040503050406030204" charset="0"/>
              <a:sym typeface="+mn-ea"/>
            </a:endParaRPr>
          </a:p>
        </p:txBody>
      </p:sp>
      <p:pic>
        <p:nvPicPr>
          <p:cNvPr id="7" name="Content Placeholder 6" descr="Categories sales in years"/>
          <p:cNvPicPr>
            <a:picLocks noChangeAspect="1"/>
          </p:cNvPicPr>
          <p:nvPr>
            <p:ph idx="1"/>
          </p:nvPr>
        </p:nvPicPr>
        <p:blipFill>
          <a:blip r:embed="rId1"/>
          <a:stretch>
            <a:fillRect/>
          </a:stretch>
        </p:blipFill>
        <p:spPr>
          <a:xfrm>
            <a:off x="838200" y="1691005"/>
            <a:ext cx="10515600" cy="441833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1109345"/>
          </a:xfrm>
        </p:spPr>
        <p:txBody>
          <a:bodyPr>
            <a:normAutofit fontScale="90000"/>
          </a:bodyPr>
          <a:p>
            <a:r>
              <a:rPr lang="en-US" sz="3600" dirty="0">
                <a:ln w="0"/>
                <a:solidFill>
                  <a:srgbClr val="F2990E"/>
                </a:solidFill>
                <a:effectLst>
                  <a:outerShdw blurRad="38100" dist="19050" dir="2700000" algn="tl" rotWithShape="0">
                    <a:schemeClr val="dk1">
                      <a:alpha val="40000"/>
                    </a:schemeClr>
                  </a:outerShdw>
                </a:effectLst>
                <a:latin typeface="Cambria" panose="02040503050406030204" charset="0"/>
                <a:cs typeface="Cambria" panose="02040503050406030204" charset="0"/>
                <a:sym typeface="+mn-ea"/>
              </a:rPr>
              <a:t>Forecast by Category and Sub-Categoryusing Moving Average.</a:t>
            </a:r>
            <a:endParaRPr lang="en-US" sz="3600"/>
          </a:p>
        </p:txBody>
      </p:sp>
      <p:pic>
        <p:nvPicPr>
          <p:cNvPr id="4" name="Content Placeholder 3" descr="Catogry and Sub-catagory Sales in Years"/>
          <p:cNvPicPr>
            <a:picLocks noChangeAspect="1"/>
          </p:cNvPicPr>
          <p:nvPr>
            <p:ph idx="1"/>
          </p:nvPr>
        </p:nvPicPr>
        <p:blipFill>
          <a:blip r:embed="rId1"/>
          <a:stretch>
            <a:fillRect/>
          </a:stretch>
        </p:blipFill>
        <p:spPr>
          <a:xfrm>
            <a:off x="838835" y="1474470"/>
            <a:ext cx="10515600" cy="4866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sz="4000">
                <a:solidFill>
                  <a:srgbClr val="F2990E"/>
                </a:solidFill>
                <a:latin typeface="Cambria" panose="02040503050406030204" charset="0"/>
                <a:cs typeface="Cambria" panose="02040503050406030204" charset="0"/>
              </a:rPr>
              <a:t>Conclusion :</a:t>
            </a:r>
            <a:br>
              <a:rPr lang="en-US" sz="2800">
                <a:solidFill>
                  <a:srgbClr val="F2990E"/>
                </a:solidFill>
                <a:latin typeface="Cambria" panose="02040503050406030204" charset="0"/>
                <a:cs typeface="Cambria" panose="02040503050406030204" charset="0"/>
              </a:rPr>
            </a:br>
            <a:br>
              <a:rPr lang="en-US" sz="2800">
                <a:solidFill>
                  <a:srgbClr val="F2990E"/>
                </a:solidFill>
                <a:latin typeface="Cambria" panose="02040503050406030204" charset="0"/>
                <a:cs typeface="Cambria" panose="02040503050406030204" charset="0"/>
              </a:rPr>
            </a:br>
            <a:r>
              <a:rPr lang="en-US" sz="2800">
                <a:solidFill>
                  <a:srgbClr val="F2990E"/>
                </a:solidFill>
                <a:latin typeface="Cambria" panose="02040503050406030204" charset="0"/>
                <a:cs typeface="Cambria" panose="02040503050406030204" charset="0"/>
              </a:rPr>
              <a:t>Key insights:</a:t>
            </a:r>
            <a:endParaRPr lang="en-US" sz="2800">
              <a:solidFill>
                <a:srgbClr val="F2990E"/>
              </a:solidFill>
              <a:latin typeface="Cambria" panose="02040503050406030204" charset="0"/>
              <a:cs typeface="Cambria" panose="02040503050406030204" charset="0"/>
            </a:endParaRPr>
          </a:p>
        </p:txBody>
      </p:sp>
      <p:sp>
        <p:nvSpPr>
          <p:cNvPr id="3" name="Content Placeholder 2"/>
          <p:cNvSpPr>
            <a:spLocks noGrp="1"/>
          </p:cNvSpPr>
          <p:nvPr>
            <p:ph idx="1"/>
          </p:nvPr>
        </p:nvSpPr>
        <p:spPr/>
        <p:txBody>
          <a:bodyPr/>
          <a:p>
            <a:pPr marL="0" indent="0">
              <a:buNone/>
            </a:pPr>
            <a:r>
              <a:rPr lang="en-US" sz="1800" b="1">
                <a:solidFill>
                  <a:srgbClr val="F2990E"/>
                </a:solidFill>
                <a:latin typeface="Cambria" panose="02040503050406030204" charset="0"/>
                <a:cs typeface="Cambria" panose="02040503050406030204" charset="0"/>
              </a:rPr>
              <a:t>Increase Operational Efficiency:</a:t>
            </a:r>
            <a:r>
              <a:rPr lang="en-US"/>
              <a:t> </a:t>
            </a:r>
            <a:r>
              <a:rPr lang="en-US" sz="1600">
                <a:latin typeface="Cambria" panose="02040503050406030204" charset="0"/>
                <a:cs typeface="Cambria" panose="02040503050406030204" charset="0"/>
              </a:rPr>
              <a:t>Improve cost and operational efficiency in the Central and South regions to enhance profitability.</a:t>
            </a:r>
            <a:endParaRPr lang="en-US"/>
          </a:p>
          <a:p>
            <a:pPr marL="0" indent="0">
              <a:buNone/>
            </a:pPr>
            <a:r>
              <a:rPr lang="en-US" sz="1800" b="1">
                <a:solidFill>
                  <a:srgbClr val="F2990E"/>
                </a:solidFill>
                <a:latin typeface="Cambria" panose="02040503050406030204" charset="0"/>
                <a:cs typeface="Cambria" panose="02040503050406030204" charset="0"/>
              </a:rPr>
              <a:t>Maintain and Leverage Strength:</a:t>
            </a:r>
            <a:r>
              <a:rPr lang="en-US"/>
              <a:t> </a:t>
            </a:r>
            <a:r>
              <a:rPr lang="en-US" sz="1600">
                <a:latin typeface="Cambria" panose="02040503050406030204" charset="0"/>
                <a:cs typeface="Cambria" panose="02040503050406030204" charset="0"/>
              </a:rPr>
              <a:t>Continue investing in the East and West regions, focusing on sustaining high performance and exploring growth opportunities.</a:t>
            </a:r>
            <a:endParaRPr lang="en-US" sz="1600">
              <a:latin typeface="Cambria" panose="02040503050406030204" charset="0"/>
              <a:cs typeface="Cambria" panose="0204050305040603020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2951</Words>
  <Application>WPS Presentation</Application>
  <PresentationFormat>Widescreen</PresentationFormat>
  <Paragraphs>64</Paragraphs>
  <Slides>10</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10</vt:i4>
      </vt:variant>
    </vt:vector>
  </HeadingPairs>
  <TitlesOfParts>
    <vt:vector size="20" baseType="lpstr">
      <vt:lpstr>Arial</vt:lpstr>
      <vt:lpstr>SimSun</vt:lpstr>
      <vt:lpstr>Wingdings</vt:lpstr>
      <vt:lpstr>Cambria</vt:lpstr>
      <vt:lpstr>Wingdings</vt:lpstr>
      <vt:lpstr>Calibri</vt:lpstr>
      <vt:lpstr>Microsoft YaHei</vt:lpstr>
      <vt:lpstr>Arial Unicode MS</vt:lpstr>
      <vt:lpstr>Calibri Light</vt:lpstr>
      <vt:lpstr>Office Theme</vt:lpstr>
      <vt:lpstr>Analysis of Furniture Sales data</vt:lpstr>
      <vt:lpstr>Introduction</vt:lpstr>
      <vt:lpstr>Data Analysis - Sales and profit in Region</vt:lpstr>
      <vt:lpstr> </vt:lpstr>
      <vt:lpstr>Data Analysis - Top sales on Categories</vt:lpstr>
      <vt:lpstr>Data Analysis: Customer market segmentation</vt:lpstr>
      <vt:lpstr>Forecast by Category using Moving Average.</vt:lpstr>
      <vt:lpstr>PowerPoint 演示文稿</vt:lpstr>
      <vt:lpstr>Conclusion :  Key insights: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Furniture Sales data</dc:title>
  <dc:creator/>
  <cp:lastModifiedBy>Ruban Shanmugam</cp:lastModifiedBy>
  <cp:revision>4</cp:revision>
  <dcterms:created xsi:type="dcterms:W3CDTF">2024-10-28T13:11:00Z</dcterms:created>
  <dcterms:modified xsi:type="dcterms:W3CDTF">2024-11-19T04:42:17Z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4FB8140190DB42C3B48422D3472194A9_11</vt:lpwstr>
  </property>
  <property fmtid="{D5CDD505-2E9C-101B-9397-08002B2CF9AE}" pid="3" name="KSOProductBuildVer">
    <vt:lpwstr>1033-12.2.0.18911</vt:lpwstr>
  </property>
</Properties>
</file>